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3" r:id="rId2"/>
    <p:sldId id="264" r:id="rId3"/>
    <p:sldId id="25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84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20" d="100"/>
          <a:sy n="120" d="100"/>
        </p:scale>
        <p:origin x="-11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350035" y="176272"/>
            <a:ext cx="4230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11</a:t>
            </a:r>
            <a:r>
              <a:rPr lang="ko-KR" altLang="en-US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스프링 </a:t>
            </a:r>
            <a:r>
              <a:rPr lang="en-US" altLang="ko-KR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MVC </a:t>
            </a:r>
            <a:r>
              <a:rPr lang="ko-KR" altLang="en-US" sz="1600" kern="1200" baseline="0" dirty="0" smtClean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기초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3882" y="3500063"/>
            <a:ext cx="4670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11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스프링 </a:t>
            </a:r>
            <a:r>
              <a:rPr lang="en-US" altLang="ko-KR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MVC </a:t>
            </a:r>
            <a:r>
              <a:rPr lang="ko-KR" altLang="en-US" sz="2000" spc="-150" dirty="0" smtClean="0">
                <a:solidFill>
                  <a:srgbClr val="0070C0"/>
                </a:solidFill>
                <a:latin typeface="+mj-ea"/>
                <a:ea typeface="+mj-ea"/>
              </a:rPr>
              <a:t>기초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/>
              <a:t>스프링 </a:t>
            </a:r>
            <a:r>
              <a:rPr lang="en-US" altLang="ko-KR" sz="1200" dirty="0" smtClean="0"/>
              <a:t>MVC </a:t>
            </a:r>
            <a:r>
              <a:rPr lang="ko-KR" altLang="en-US" sz="1200" dirty="0" smtClean="0"/>
              <a:t>개요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스프링 </a:t>
            </a:r>
            <a:r>
              <a:rPr lang="en-US" altLang="ko-KR" sz="1200" dirty="0" smtClean="0"/>
              <a:t>MVC </a:t>
            </a:r>
            <a:r>
              <a:rPr lang="ko-KR" altLang="en-US" sz="1200" dirty="0" smtClean="0"/>
              <a:t>구조 살펴보기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/>
              <a:t>r</a:t>
            </a:r>
            <a:r>
              <a:rPr lang="en-US" altLang="ko-KR" sz="1200" dirty="0" smtClean="0"/>
              <a:t>esources </a:t>
            </a:r>
            <a:r>
              <a:rPr lang="ko-KR" altLang="en-US" sz="1200" dirty="0" smtClean="0"/>
              <a:t>폴더</a:t>
            </a:r>
            <a:endParaRPr lang="en-US" altLang="ko-KR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 smtClean="0"/>
              <a:t>Lecturer</a:t>
            </a:r>
            <a:r>
              <a:rPr lang="en-US" altLang="ko-KR" sz="1200" dirty="0" smtClean="0"/>
              <a:t>  </a:t>
            </a:r>
            <a:r>
              <a:rPr lang="en-US" altLang="ko-KR" sz="1200" dirty="0"/>
              <a:t>K</a:t>
            </a:r>
            <a:r>
              <a:rPr lang="en-US" altLang="ko-KR" sz="1200" dirty="0" smtClean="0"/>
              <a:t>im </a:t>
            </a:r>
            <a:r>
              <a:rPr lang="en-US" altLang="ko-KR" sz="1200" dirty="0" err="1" smtClean="0"/>
              <a:t>Myoung</a:t>
            </a:r>
            <a:r>
              <a:rPr lang="en-US" altLang="ko-KR" sz="1200" dirty="0"/>
              <a:t>-</a:t>
            </a:r>
            <a:r>
              <a:rPr lang="en-US" altLang="ko-KR" sz="1200" dirty="0" smtClean="0"/>
              <a:t>Ho</a:t>
            </a:r>
          </a:p>
          <a:p>
            <a:pPr algn="r"/>
            <a:r>
              <a:rPr lang="en-US" altLang="ko-KR" sz="1200" i="1" dirty="0" smtClean="0"/>
              <a:t>Nickname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블스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02226" y="2759103"/>
            <a:ext cx="2236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/>
              <a:t>정리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838289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1519" y="1184744"/>
            <a:ext cx="6321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web.xml</a:t>
            </a:r>
            <a:r>
              <a:rPr lang="ko-KR" altLang="en-US" dirty="0"/>
              <a:t>에 </a:t>
            </a:r>
            <a:r>
              <a:rPr lang="en-US" altLang="ko-KR" dirty="0"/>
              <a:t>&lt;/web-app&gt; </a:t>
            </a:r>
            <a:r>
              <a:rPr lang="ko-KR" altLang="en-US" dirty="0" smtClean="0"/>
              <a:t>자식에 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</a:t>
            </a:r>
            <a:r>
              <a:rPr lang="ko-KR" altLang="en-US" dirty="0" err="1" smtClean="0"/>
              <a:t>안깨지게하기</a:t>
            </a:r>
            <a:r>
              <a:rPr lang="en-US" altLang="ko-KR" dirty="0" smtClean="0"/>
              <a:t>,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구글링할것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4887" y="2345634"/>
            <a:ext cx="91599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	</a:t>
            </a:r>
            <a:endParaRPr lang="en-US" altLang="ko-KR" dirty="0" smtClean="0"/>
          </a:p>
          <a:p>
            <a:r>
              <a:rPr lang="en-US" altLang="ko-KR" dirty="0" smtClean="0"/>
              <a:t>	&lt;</a:t>
            </a:r>
            <a:r>
              <a:rPr lang="en-US" altLang="ko-KR" dirty="0"/>
              <a:t>filter&gt;</a:t>
            </a:r>
          </a:p>
          <a:p>
            <a:r>
              <a:rPr lang="en-US" altLang="ko-KR" dirty="0"/>
              <a:t>		&lt;filter-name&gt;</a:t>
            </a:r>
            <a:r>
              <a:rPr lang="en-US" altLang="ko-KR" dirty="0" err="1"/>
              <a:t>encodingFilter</a:t>
            </a:r>
            <a:r>
              <a:rPr lang="en-US" altLang="ko-KR" dirty="0"/>
              <a:t>&lt;/filter-name&gt;</a:t>
            </a:r>
          </a:p>
          <a:p>
            <a:r>
              <a:rPr lang="en-US" altLang="ko-KR" dirty="0"/>
              <a:t>		&lt;filter-class&gt;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org.springframework.web.filter.CharacterEncodingFilter</a:t>
            </a:r>
            <a:r>
              <a:rPr lang="en-US" altLang="ko-KR" dirty="0"/>
              <a:t>     </a:t>
            </a:r>
          </a:p>
          <a:p>
            <a:r>
              <a:rPr lang="en-US" altLang="ko-KR" dirty="0"/>
              <a:t>		&lt;/filter-class&gt;</a:t>
            </a:r>
          </a:p>
          <a:p>
            <a:r>
              <a:rPr lang="en-US" altLang="ko-KR" dirty="0"/>
              <a:t>		&lt;</a:t>
            </a:r>
            <a:r>
              <a:rPr lang="en-US" altLang="ko-KR" dirty="0" err="1"/>
              <a:t>init-param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		&lt;</a:t>
            </a:r>
            <a:r>
              <a:rPr lang="en-US" altLang="ko-KR" dirty="0" err="1"/>
              <a:t>param</a:t>
            </a:r>
            <a:r>
              <a:rPr lang="en-US" altLang="ko-KR" dirty="0"/>
              <a:t>-name&gt;encoding&lt;/</a:t>
            </a:r>
            <a:r>
              <a:rPr lang="en-US" altLang="ko-KR" dirty="0" err="1"/>
              <a:t>param</a:t>
            </a:r>
            <a:r>
              <a:rPr lang="en-US" altLang="ko-KR" dirty="0"/>
              <a:t>-name&gt;   </a:t>
            </a:r>
          </a:p>
          <a:p>
            <a:r>
              <a:rPr lang="en-US" altLang="ko-KR" dirty="0"/>
              <a:t>			&lt;</a:t>
            </a:r>
            <a:r>
              <a:rPr lang="en-US" altLang="ko-KR" dirty="0" err="1"/>
              <a:t>param</a:t>
            </a:r>
            <a:r>
              <a:rPr lang="en-US" altLang="ko-KR" dirty="0"/>
              <a:t>-value&gt;UTF-8&lt;/</a:t>
            </a:r>
            <a:r>
              <a:rPr lang="en-US" altLang="ko-KR" dirty="0" err="1"/>
              <a:t>param</a:t>
            </a:r>
            <a:r>
              <a:rPr lang="en-US" altLang="ko-KR" dirty="0"/>
              <a:t>-value&gt;</a:t>
            </a:r>
          </a:p>
          <a:p>
            <a:r>
              <a:rPr lang="en-US" altLang="ko-KR" dirty="0"/>
              <a:t>		&lt;/</a:t>
            </a:r>
            <a:r>
              <a:rPr lang="en-US" altLang="ko-KR" dirty="0" err="1"/>
              <a:t>init-param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	&lt;</a:t>
            </a:r>
            <a:r>
              <a:rPr lang="en-US" altLang="ko-KR" dirty="0" err="1"/>
              <a:t>init-param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		&lt;</a:t>
            </a:r>
            <a:r>
              <a:rPr lang="en-US" altLang="ko-KR" dirty="0" err="1"/>
              <a:t>param</a:t>
            </a:r>
            <a:r>
              <a:rPr lang="en-US" altLang="ko-KR" dirty="0"/>
              <a:t>-name&gt;</a:t>
            </a:r>
            <a:r>
              <a:rPr lang="en-US" altLang="ko-KR" dirty="0" err="1"/>
              <a:t>forceEncoding</a:t>
            </a:r>
            <a:r>
              <a:rPr lang="en-US" altLang="ko-KR" dirty="0"/>
              <a:t>&lt;/</a:t>
            </a:r>
            <a:r>
              <a:rPr lang="en-US" altLang="ko-KR" dirty="0" err="1"/>
              <a:t>param</a:t>
            </a:r>
            <a:r>
              <a:rPr lang="en-US" altLang="ko-KR" dirty="0"/>
              <a:t>-name&gt;  </a:t>
            </a:r>
          </a:p>
          <a:p>
            <a:r>
              <a:rPr lang="en-US" altLang="ko-KR" dirty="0"/>
              <a:t>			&lt;</a:t>
            </a:r>
            <a:r>
              <a:rPr lang="en-US" altLang="ko-KR" dirty="0" err="1"/>
              <a:t>param</a:t>
            </a:r>
            <a:r>
              <a:rPr lang="en-US" altLang="ko-KR" dirty="0"/>
              <a:t>-value&gt;true&lt;/</a:t>
            </a:r>
            <a:r>
              <a:rPr lang="en-US" altLang="ko-KR" dirty="0" err="1"/>
              <a:t>param</a:t>
            </a:r>
            <a:r>
              <a:rPr lang="en-US" altLang="ko-KR" dirty="0"/>
              <a:t>-value&gt;</a:t>
            </a:r>
          </a:p>
          <a:p>
            <a:r>
              <a:rPr lang="en-US" altLang="ko-KR" dirty="0"/>
              <a:t>		&lt;/</a:t>
            </a:r>
            <a:r>
              <a:rPr lang="en-US" altLang="ko-KR" dirty="0" err="1"/>
              <a:t>init-param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	&lt;/filter</a:t>
            </a:r>
            <a:r>
              <a:rPr lang="en-US" altLang="ko-KR" dirty="0" smtClean="0"/>
              <a:t>&gt;</a:t>
            </a:r>
          </a:p>
          <a:p>
            <a:r>
              <a:rPr lang="en-US" altLang="ko-KR" dirty="0"/>
              <a:t>&lt;/web-app&gt;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69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1" y="1647144"/>
            <a:ext cx="10484665" cy="495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636104"/>
            <a:ext cx="10084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요청이 </a:t>
            </a:r>
            <a:r>
              <a:rPr lang="ko-KR" altLang="en-US" dirty="0" err="1" smtClean="0"/>
              <a:t>왔을때</a:t>
            </a:r>
            <a:r>
              <a:rPr lang="ko-KR" altLang="en-US" dirty="0" smtClean="0"/>
              <a:t> 컨트롤러를 만나면 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/</a:t>
            </a:r>
            <a:r>
              <a:rPr lang="ko-KR" altLang="en-US" dirty="0" smtClean="0"/>
              <a:t>에 일치하는 네임 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서블릿네임의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&lt;</a:t>
            </a:r>
            <a:r>
              <a:rPr lang="en-US" altLang="ko-KR" dirty="0" err="1">
                <a:solidFill>
                  <a:srgbClr val="FF0000"/>
                </a:solidFill>
              </a:rPr>
              <a:t>param</a:t>
            </a:r>
            <a:r>
              <a:rPr lang="en-US" altLang="ko-KR" dirty="0">
                <a:solidFill>
                  <a:srgbClr val="FF0000"/>
                </a:solidFill>
              </a:rPr>
              <a:t>-value&gt;/WEB-INF/spring/</a:t>
            </a:r>
            <a:r>
              <a:rPr lang="en-US" altLang="ko-KR" dirty="0" err="1">
                <a:solidFill>
                  <a:srgbClr val="FF0000"/>
                </a:solidFill>
              </a:rPr>
              <a:t>appServlet</a:t>
            </a:r>
            <a:r>
              <a:rPr lang="en-US" altLang="ko-KR" dirty="0">
                <a:solidFill>
                  <a:srgbClr val="FF0000"/>
                </a:solidFill>
              </a:rPr>
              <a:t>/servlet-context.xml&lt;/</a:t>
            </a:r>
            <a:r>
              <a:rPr lang="en-US" altLang="ko-KR" dirty="0" err="1">
                <a:solidFill>
                  <a:srgbClr val="FF0000"/>
                </a:solidFill>
              </a:rPr>
              <a:t>param</a:t>
            </a:r>
            <a:r>
              <a:rPr lang="en-US" altLang="ko-KR" dirty="0">
                <a:solidFill>
                  <a:srgbClr val="FF0000"/>
                </a:solidFill>
              </a:rPr>
              <a:t>-value</a:t>
            </a:r>
            <a:r>
              <a:rPr lang="en-US" altLang="ko-KR" dirty="0" smtClean="0">
                <a:solidFill>
                  <a:srgbClr val="FF0000"/>
                </a:solidFill>
              </a:rPr>
              <a:t>&gt;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때문에 파일을 찾음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18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" y="560570"/>
            <a:ext cx="11206577" cy="46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663" y="5971430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저 패키지를 </a:t>
            </a:r>
            <a:r>
              <a:rPr lang="ko-KR" altLang="en-US" dirty="0" err="1" smtClean="0"/>
              <a:t>스캔함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34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7" y="694959"/>
            <a:ext cx="10454516" cy="4453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2838" y="5987332"/>
            <a:ext cx="680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컨트롤러로 인식함</a:t>
            </a:r>
            <a:r>
              <a:rPr lang="en-US" altLang="ko-KR" dirty="0" smtClean="0"/>
              <a:t>.  </a:t>
            </a:r>
            <a:r>
              <a:rPr lang="ko-KR" altLang="en-US" dirty="0" err="1" smtClean="0"/>
              <a:t>톰캣으로</a:t>
            </a:r>
            <a:r>
              <a:rPr lang="ko-KR" altLang="en-US" dirty="0" smtClean="0"/>
              <a:t> 서버 시작해서 브라우저로 띄우면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28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851169"/>
            <a:ext cx="4675367" cy="325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1762" y="2099143"/>
            <a:ext cx="970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Localhost:8181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톰캣에서</a:t>
            </a:r>
            <a:r>
              <a:rPr lang="ko-KR" altLang="en-US" dirty="0" smtClean="0"/>
              <a:t> 설정되어있음 </a:t>
            </a:r>
            <a:r>
              <a:rPr lang="en-US" altLang="ko-KR" dirty="0" smtClean="0"/>
              <a:t>localhost:8181/ex</a:t>
            </a:r>
            <a:r>
              <a:rPr lang="ko-KR" altLang="en-US" dirty="0" smtClean="0"/>
              <a:t>로 가는데</a:t>
            </a:r>
            <a:r>
              <a:rPr lang="en-US" altLang="ko-KR" dirty="0"/>
              <a:t> </a:t>
            </a:r>
            <a:r>
              <a:rPr lang="ko-KR" altLang="en-US" dirty="0" smtClean="0"/>
              <a:t>그 이유는 </a:t>
            </a:r>
            <a:r>
              <a:rPr lang="ko-KR" altLang="en-US" dirty="0" err="1" smtClean="0"/>
              <a:t>아래와같이</a:t>
            </a:r>
            <a:endParaRPr lang="en-US" altLang="ko-KR" dirty="0" smtClean="0"/>
          </a:p>
          <a:p>
            <a:r>
              <a:rPr lang="ko-KR" altLang="en-US" dirty="0" err="1" smtClean="0"/>
              <a:t>컨텍스트를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자동셋팅해준다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80" y="2759480"/>
            <a:ext cx="11100185" cy="4930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552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1" y="626470"/>
            <a:ext cx="4534742" cy="264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224" y="626470"/>
            <a:ext cx="11936412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1520" y="6273579"/>
            <a:ext cx="898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Servlet-context.xml  </a:t>
            </a:r>
            <a:r>
              <a:rPr lang="ko-KR" altLang="en-US" dirty="0" smtClean="0"/>
              <a:t>의 설정에 의해 </a:t>
            </a:r>
            <a:r>
              <a:rPr lang="en-US" altLang="ko-KR" dirty="0" smtClean="0"/>
              <a:t>/WEB-INF/views/</a:t>
            </a:r>
            <a:r>
              <a:rPr lang="ko-KR" altLang="en-US" dirty="0" smtClean="0"/>
              <a:t>경로에 있는 </a:t>
            </a:r>
            <a:r>
              <a:rPr lang="en-US" altLang="ko-KR" dirty="0" err="1" smtClean="0"/>
              <a:t>home.jsp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87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943847" y="2926079"/>
            <a:ext cx="3890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이미지 경로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85378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3568" y="834641"/>
            <a:ext cx="73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Webapp</a:t>
            </a:r>
            <a:r>
              <a:rPr lang="en-US" altLang="ko-KR" sz="2400" dirty="0" smtClean="0"/>
              <a:t>/resources/</a:t>
            </a:r>
            <a:r>
              <a:rPr lang="ko-KR" altLang="en-US" sz="2400" dirty="0" smtClean="0"/>
              <a:t>여기</a:t>
            </a:r>
            <a:r>
              <a:rPr lang="en-US" altLang="ko-KR" sz="2400" dirty="0" smtClean="0"/>
              <a:t>.jpg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59957" y="1505201"/>
            <a:ext cx="73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=“/ex/resources/</a:t>
            </a:r>
            <a:r>
              <a:rPr lang="ko-KR" altLang="en-US" sz="2400" dirty="0" smtClean="0"/>
              <a:t>여기</a:t>
            </a:r>
            <a:r>
              <a:rPr lang="en-US" altLang="ko-KR" sz="2400" dirty="0" smtClean="0"/>
              <a:t>.jpg&gt;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23567" y="2410080"/>
            <a:ext cx="73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Ex</a:t>
            </a:r>
            <a:r>
              <a:rPr lang="ko-KR" altLang="en-US" sz="2400" dirty="0" smtClean="0"/>
              <a:t>는 </a:t>
            </a:r>
            <a:r>
              <a:rPr lang="en-US" altLang="ko-KR" sz="2400" dirty="0" smtClean="0"/>
              <a:t>server.xml</a:t>
            </a:r>
            <a:r>
              <a:rPr lang="ko-KR" altLang="en-US" sz="2400" dirty="0" smtClean="0"/>
              <a:t>에 있는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url</a:t>
            </a:r>
            <a:r>
              <a:rPr lang="ko-KR" altLang="en-US" sz="2400" dirty="0" smtClean="0"/>
              <a:t>에 있는 </a:t>
            </a:r>
            <a:r>
              <a:rPr lang="en-US" altLang="ko-KR" sz="2400" dirty="0" smtClean="0"/>
              <a:t>context </a:t>
            </a:r>
            <a:r>
              <a:rPr lang="ko-KR" altLang="en-US" sz="2400" dirty="0" smtClean="0"/>
              <a:t>명이다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02" y="3775896"/>
            <a:ext cx="5293443" cy="308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87285" y="3127023"/>
            <a:ext cx="733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예시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8750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2" y="1585030"/>
            <a:ext cx="7905446" cy="473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4442" y="758211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/>
              <a:t>안뜨는</a:t>
            </a:r>
            <a:r>
              <a:rPr lang="ko-KR" altLang="en-US" sz="3600" dirty="0" smtClean="0"/>
              <a:t> 이유 및</a:t>
            </a:r>
            <a:r>
              <a:rPr lang="en-US" altLang="ko-KR" sz="3600" dirty="0"/>
              <a:t> </a:t>
            </a:r>
            <a:r>
              <a:rPr lang="ko-KR" altLang="en-US" sz="3600" dirty="0" smtClean="0"/>
              <a:t>흐름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59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1.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스프링 </a:t>
            </a:r>
            <a:r>
              <a:rPr lang="en-US" altLang="ko-KR" sz="1600" b="1" dirty="0">
                <a:latin typeface="+mn-ea"/>
              </a:rPr>
              <a:t>MVC </a:t>
            </a:r>
            <a:r>
              <a:rPr lang="ko-KR" altLang="en-US" sz="1600" b="1" dirty="0">
                <a:latin typeface="+mn-ea"/>
              </a:rPr>
              <a:t>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116906"/>
            <a:ext cx="106767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지금 까지 스프링의 전반적이고 기본적인 내용에 대해서 살펴 보았습니다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/>
              <a:t>사실 스프링이 유명하게 된 계기는 아마도 웹 애플리케이션 제작에 적용되면서 웹 프레임워크로서 우수성이 </a:t>
            </a:r>
            <a:r>
              <a:rPr lang="ko-KR" altLang="en-US" sz="1100" dirty="0" smtClean="0"/>
              <a:t>인정되었기 때문일 것 입니다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이제부터 </a:t>
            </a:r>
            <a:r>
              <a:rPr lang="ko-KR" altLang="en-US" sz="1100" dirty="0"/>
              <a:t>웹 애플리케이션 제작을 위한 스프링 </a:t>
            </a:r>
            <a:r>
              <a:rPr lang="en-US" altLang="ko-KR" sz="1100" dirty="0"/>
              <a:t>MVC</a:t>
            </a:r>
            <a:r>
              <a:rPr lang="ko-KR" altLang="en-US" sz="1100" dirty="0"/>
              <a:t>에 대해서 하나씩 살펴보도록 합니다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941294" y="3700347"/>
            <a:ext cx="1281953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98141" y="3700347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DispatcherServlet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558987" y="2257029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HandlerMapping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804211" y="2257029"/>
            <a:ext cx="2124636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HandlerAdapter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206752" y="3594991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Controller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301753" y="5246975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ViewResolver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671047" y="5143665"/>
            <a:ext cx="1627094" cy="63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View(JSP)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330823" y="4018594"/>
            <a:ext cx="2841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4733364" y="3012142"/>
            <a:ext cx="1192306" cy="582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6745940" y="2952834"/>
            <a:ext cx="972671" cy="64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7548284" y="3913238"/>
            <a:ext cx="1452280" cy="11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745940" y="4437531"/>
            <a:ext cx="1154206" cy="70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5172634" y="4437531"/>
            <a:ext cx="828117" cy="60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7628967" y="4109823"/>
            <a:ext cx="1371597" cy="11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26358" y="4169014"/>
            <a:ext cx="1232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ModelAndView</a:t>
            </a:r>
            <a:endParaRPr lang="en-US" altLang="ko-KR" sz="10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5486399" y="6271399"/>
            <a:ext cx="2232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스프링 </a:t>
            </a:r>
            <a:r>
              <a:rPr lang="en-US" altLang="ko-KR" sz="1100" b="1" dirty="0" smtClean="0"/>
              <a:t>MVC</a:t>
            </a:r>
            <a:r>
              <a:rPr lang="ko-KR" altLang="en-US" sz="1100" b="1" dirty="0" smtClean="0"/>
              <a:t>의 전체적인 동작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28486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7" y="941825"/>
            <a:ext cx="9907679" cy="5077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917" y="572494"/>
            <a:ext cx="732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 </a:t>
            </a:r>
            <a:r>
              <a:rPr lang="ko-KR" altLang="en-US" dirty="0" smtClean="0"/>
              <a:t>경로로 </a:t>
            </a:r>
            <a:r>
              <a:rPr lang="ko-KR" altLang="en-US" dirty="0" err="1" smtClean="0"/>
              <a:t>오는것은</a:t>
            </a:r>
            <a:r>
              <a:rPr lang="ko-KR" altLang="en-US" dirty="0" smtClean="0"/>
              <a:t> 모두 </a:t>
            </a:r>
            <a:r>
              <a:rPr lang="en-US" altLang="ko-KR" dirty="0" err="1" smtClean="0"/>
              <a:t>DispatcherServlet</a:t>
            </a:r>
            <a:r>
              <a:rPr lang="ko-KR" altLang="en-US" dirty="0" smtClean="0"/>
              <a:t>이 잡으라고 설정되어있고</a:t>
            </a:r>
            <a:r>
              <a:rPr lang="en-US" altLang="ko-KR" dirty="0" smtClean="0"/>
              <a:t>,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840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4233" y="768683"/>
            <a:ext cx="8577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예외설정은 아래처럼 되어있다</a:t>
            </a:r>
            <a:r>
              <a:rPr lang="en-US" altLang="ko-KR" dirty="0" smtClean="0"/>
              <a:t>.(</a:t>
            </a:r>
            <a:r>
              <a:rPr lang="en-US" altLang="ko-KR" dirty="0" err="1" smtClean="0"/>
              <a:t>dispacher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가로채지말고</a:t>
            </a:r>
            <a:r>
              <a:rPr lang="en-US" altLang="ko-KR" dirty="0" smtClean="0"/>
              <a:t>, location</a:t>
            </a:r>
            <a:r>
              <a:rPr lang="ko-KR" altLang="en-US" dirty="0" smtClean="0"/>
              <a:t>경로에서 찾아라 라는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7" y="1523093"/>
            <a:ext cx="9790701" cy="431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62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50" y="2262906"/>
            <a:ext cx="9488488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0059" y="10813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해결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51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25" y="2663001"/>
            <a:ext cx="5463099" cy="10863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스프링 </a:t>
            </a:r>
            <a:r>
              <a:rPr lang="en-US" altLang="ko-KR" sz="1600" b="1" dirty="0">
                <a:latin typeface="+mn-ea"/>
              </a:rPr>
              <a:t>MVC </a:t>
            </a:r>
            <a:r>
              <a:rPr lang="ko-KR" altLang="en-US" sz="1600" b="1" dirty="0">
                <a:latin typeface="+mn-ea"/>
              </a:rPr>
              <a:t>구조 살펴보기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스프링 </a:t>
            </a:r>
            <a:r>
              <a:rPr lang="en-US" altLang="ko-KR" sz="1100" dirty="0"/>
              <a:t>MVC</a:t>
            </a:r>
            <a:r>
              <a:rPr lang="ko-KR" altLang="en-US" sz="1100" dirty="0"/>
              <a:t>의 전체적인 구조만 잘 정리를 해도</a:t>
            </a:r>
            <a:r>
              <a:rPr lang="en-US" altLang="ko-KR" sz="1100" dirty="0"/>
              <a:t>, </a:t>
            </a:r>
            <a:r>
              <a:rPr lang="ko-KR" altLang="en-US" sz="1100" dirty="0"/>
              <a:t>스프링 </a:t>
            </a:r>
            <a:r>
              <a:rPr lang="en-US" altLang="ko-KR" sz="1100" dirty="0"/>
              <a:t>MVC</a:t>
            </a:r>
            <a:r>
              <a:rPr lang="ko-KR" altLang="en-US" sz="1100" dirty="0"/>
              <a:t>의 반 </a:t>
            </a:r>
            <a:r>
              <a:rPr lang="ko-KR" altLang="en-US" sz="1100" dirty="0" smtClean="0"/>
              <a:t>이상을 </a:t>
            </a:r>
            <a:r>
              <a:rPr lang="ko-KR" altLang="en-US" sz="1100" dirty="0"/>
              <a:t>학습한 거라 생각하셔도 좋습니다</a:t>
            </a:r>
            <a:r>
              <a:rPr lang="en-US" altLang="ko-KR" sz="1100" dirty="0"/>
              <a:t>. </a:t>
            </a:r>
            <a:r>
              <a:rPr lang="ko-KR" altLang="en-US" sz="1100" dirty="0" smtClean="0"/>
              <a:t>그만큼 </a:t>
            </a:r>
            <a:r>
              <a:rPr lang="ko-KR" altLang="en-US" sz="1100" dirty="0"/>
              <a:t>중요한 내용입니다</a:t>
            </a:r>
            <a:r>
              <a:rPr lang="en-US" altLang="ko-KR" sz="1100" dirty="0"/>
              <a:t>.</a:t>
            </a:r>
            <a:endParaRPr lang="en-US" altLang="ko-KR" sz="11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838372" y="1939225"/>
            <a:ext cx="8843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우선 스프링 </a:t>
            </a:r>
            <a:r>
              <a:rPr lang="en-US" altLang="ko-KR" sz="1200" b="1" dirty="0" smtClean="0"/>
              <a:t>MVC </a:t>
            </a:r>
            <a:r>
              <a:rPr lang="ko-KR" altLang="en-US" sz="1200" b="1" dirty="0" smtClean="0"/>
              <a:t>프로젝트를 </a:t>
            </a:r>
            <a:r>
              <a:rPr lang="ko-KR" altLang="en-US" sz="1200" b="1" dirty="0" err="1" smtClean="0"/>
              <a:t>이클립스에서</a:t>
            </a:r>
            <a:r>
              <a:rPr lang="ko-KR" altLang="en-US" sz="1200" b="1" dirty="0" smtClean="0"/>
              <a:t> 만들어 보고</a:t>
            </a:r>
            <a:r>
              <a:rPr lang="en-US" altLang="ko-KR" sz="1200" b="1" dirty="0" smtClean="0"/>
              <a:t>, </a:t>
            </a:r>
            <a:r>
              <a:rPr lang="ko-KR" altLang="en-US" sz="1200" b="1" dirty="0" smtClean="0"/>
              <a:t>전체적인 구조를 익혀 봅니다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  </a:t>
            </a:r>
            <a:r>
              <a:rPr lang="en-US" altLang="ko-KR" sz="1200" b="1" dirty="0" smtClean="0"/>
              <a:t>(</a:t>
            </a:r>
            <a:r>
              <a:rPr lang="en-US" altLang="ko-KR" sz="1200" dirty="0" smtClean="0"/>
              <a:t>spring_11_2_ex1_springex</a:t>
            </a:r>
            <a:r>
              <a:rPr lang="en-US" altLang="ko-KR" sz="1200" b="1" dirty="0" smtClean="0"/>
              <a:t>)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910090" y="2221397"/>
            <a:ext cx="8018757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983125" y="2649382"/>
            <a:ext cx="80634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014936" y="2979174"/>
            <a:ext cx="861864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766742" y="4271972"/>
            <a:ext cx="1895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Spring Project </a:t>
            </a:r>
            <a:r>
              <a:rPr lang="ko-KR" altLang="en-US" sz="1100" dirty="0" smtClean="0"/>
              <a:t>메뉴 진입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31" y="1520201"/>
            <a:ext cx="4242955" cy="38965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스프링 </a:t>
            </a:r>
            <a:r>
              <a:rPr lang="en-US" altLang="ko-KR" sz="1600" b="1" dirty="0">
                <a:latin typeface="+mn-ea"/>
              </a:rPr>
              <a:t>MVC </a:t>
            </a:r>
            <a:r>
              <a:rPr lang="ko-KR" altLang="en-US" sz="1600" b="1" dirty="0">
                <a:latin typeface="+mn-ea"/>
              </a:rPr>
              <a:t>구조 살펴보기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86211" y="2425839"/>
            <a:ext cx="1303173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346068" y="4785912"/>
            <a:ext cx="1221286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724" y="1520201"/>
            <a:ext cx="4235083" cy="187351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079145" y="2486162"/>
            <a:ext cx="1130548" cy="329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82616" y="5627677"/>
            <a:ext cx="287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Project </a:t>
            </a:r>
            <a:r>
              <a:rPr lang="ko-KR" altLang="en-US" sz="1100" dirty="0" smtClean="0"/>
              <a:t>이름 및 </a:t>
            </a:r>
            <a:r>
              <a:rPr lang="en-US" altLang="ko-KR" sz="1100" dirty="0" smtClean="0"/>
              <a:t>Spring MVC Project </a:t>
            </a:r>
            <a:r>
              <a:rPr lang="ko-KR" altLang="en-US" sz="1100" dirty="0" smtClean="0"/>
              <a:t>설정</a:t>
            </a:r>
            <a:endParaRPr lang="en-US" altLang="ko-KR" sz="11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7658100" y="3551789"/>
            <a:ext cx="1345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기본 패키지 설정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8317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2.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</a:rPr>
              <a:t>스프링 </a:t>
            </a:r>
            <a:r>
              <a:rPr lang="en-US" altLang="ko-KR" sz="1600" b="1" dirty="0">
                <a:latin typeface="+mn-ea"/>
              </a:rPr>
              <a:t>MVC </a:t>
            </a:r>
            <a:r>
              <a:rPr lang="ko-KR" altLang="en-US" sz="1600" b="1" dirty="0">
                <a:latin typeface="+mn-ea"/>
              </a:rPr>
              <a:t>구조 살펴보기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456315" y="5561178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</a:t>
            </a:r>
            <a:r>
              <a:rPr lang="en-US" altLang="ko-KR" dirty="0" smtClean="0"/>
              <a:t>eb.xml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146761" y="4799889"/>
            <a:ext cx="2444432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DispatcherServlet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6316" y="6108025"/>
            <a:ext cx="22949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1) </a:t>
            </a:r>
            <a:r>
              <a:rPr lang="en-US" altLang="ko-KR" sz="1100" dirty="0" err="1" smtClean="0"/>
              <a:t>DispatcherServlet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서블릿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맵핑</a:t>
            </a:r>
            <a:endParaRPr lang="en-US" altLang="ko-KR" sz="1100" dirty="0" smtClean="0"/>
          </a:p>
          <a:p>
            <a:r>
              <a:rPr lang="en-US" altLang="ko-KR" sz="1100" dirty="0" smtClean="0"/>
              <a:t>2) </a:t>
            </a:r>
            <a:r>
              <a:rPr lang="ko-KR" altLang="en-US" sz="1100" dirty="0" smtClean="0"/>
              <a:t>스프링 설정 파일 위치 정의</a:t>
            </a:r>
            <a:endParaRPr lang="en-US" altLang="ko-KR" sz="11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73" y="1304098"/>
            <a:ext cx="2644959" cy="5234814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H="1">
            <a:off x="4750606" y="5829300"/>
            <a:ext cx="1705709" cy="140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6760" y="5398413"/>
            <a:ext cx="2444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100" dirty="0" smtClean="0"/>
              <a:t>클라이언트의 요청을 최초 받아 </a:t>
            </a:r>
            <a:endParaRPr lang="en-US" altLang="ko-KR" sz="1100" dirty="0" smtClean="0"/>
          </a:p>
          <a:p>
            <a:pPr marL="228600" indent="-228600">
              <a:buAutoNum type="arabicParenR"/>
            </a:pPr>
            <a:r>
              <a:rPr lang="ko-KR" altLang="en-US" sz="1100" dirty="0" smtClean="0"/>
              <a:t>컨트롤러에게 전달</a:t>
            </a:r>
            <a:endParaRPr lang="en-US" altLang="ko-KR" sz="1100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6456315" y="4152557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servlet-context.xml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56316" y="4699404"/>
            <a:ext cx="22949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스프링 컨테이너 설정 파일</a:t>
            </a:r>
            <a:endParaRPr lang="en-US" altLang="ko-KR" sz="1100" dirty="0" smtClean="0"/>
          </a:p>
        </p:txBody>
      </p:sp>
      <p:cxnSp>
        <p:nvCxnSpPr>
          <p:cNvPr id="24" name="직선 화살표 연결선 23"/>
          <p:cNvCxnSpPr>
            <a:stCxn id="22" idx="1"/>
          </p:cNvCxnSpPr>
          <p:nvPr/>
        </p:nvCxnSpPr>
        <p:spPr>
          <a:xfrm flipH="1">
            <a:off x="5497952" y="4425981"/>
            <a:ext cx="958363" cy="98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456314" y="2775165"/>
            <a:ext cx="2294966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컨트롤러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56315" y="3322012"/>
            <a:ext cx="2453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Dispatcher</a:t>
            </a:r>
            <a:r>
              <a:rPr lang="ko-KR" altLang="en-US" sz="1100" dirty="0" smtClean="0"/>
              <a:t>에서 전달된 요청을 처리</a:t>
            </a:r>
            <a:endParaRPr lang="en-US" altLang="ko-KR" sz="1100" dirty="0" smtClean="0"/>
          </a:p>
        </p:txBody>
      </p:sp>
      <p:cxnSp>
        <p:nvCxnSpPr>
          <p:cNvPr id="27" name="직선 화살표 연결선 26"/>
          <p:cNvCxnSpPr>
            <a:stCxn id="25" idx="1"/>
          </p:cNvCxnSpPr>
          <p:nvPr/>
        </p:nvCxnSpPr>
        <p:spPr>
          <a:xfrm flipH="1">
            <a:off x="5559500" y="3048589"/>
            <a:ext cx="896814" cy="1188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00822" y="4236614"/>
            <a:ext cx="2294964" cy="54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뷰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33" name="직선 화살표 연결선 32"/>
          <p:cNvCxnSpPr>
            <a:stCxn id="32" idx="3"/>
          </p:cNvCxnSpPr>
          <p:nvPr/>
        </p:nvCxnSpPr>
        <p:spPr>
          <a:xfrm>
            <a:off x="2695786" y="4510038"/>
            <a:ext cx="1594860" cy="13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24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80" y="1804199"/>
            <a:ext cx="1619250" cy="1047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11-</a:t>
            </a:r>
            <a:r>
              <a:rPr lang="en-US" altLang="ko-KR" sz="1600" b="1" kern="120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3.</a:t>
            </a:r>
            <a:r>
              <a:rPr lang="en-US" altLang="ko-KR" sz="1600" b="1" kern="1200" baseline="0" dirty="0" smtClean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</a:rPr>
              <a:t>resources </a:t>
            </a:r>
            <a:r>
              <a:rPr lang="ko-KR" altLang="en-US" sz="1600" b="1" dirty="0" smtClean="0">
                <a:latin typeface="+mn-ea"/>
              </a:rPr>
              <a:t>폴더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webapp</a:t>
            </a:r>
            <a:r>
              <a:rPr lang="en-US" altLang="ko-KR" sz="1100" dirty="0" smtClean="0"/>
              <a:t>/resources </a:t>
            </a:r>
            <a:r>
              <a:rPr lang="ko-KR" altLang="en-US" sz="1100" dirty="0" smtClean="0"/>
              <a:t>폴더에 대해서 살펴 봅니다</a:t>
            </a:r>
            <a:r>
              <a:rPr lang="en-US" altLang="ko-KR" sz="1100" dirty="0"/>
              <a:t>. (</a:t>
            </a:r>
            <a:r>
              <a:rPr lang="en-US" altLang="ko-KR" sz="1100" dirty="0" smtClean="0"/>
              <a:t>spring_11_3_ex1_springex)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2625" y="2286379"/>
            <a:ext cx="1077541" cy="2064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1" y="1718960"/>
            <a:ext cx="5053760" cy="249539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59247" y="4247020"/>
            <a:ext cx="845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mtClean="0"/>
              <a:t>web.xml</a:t>
            </a: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80" y="5199116"/>
            <a:ext cx="9839325" cy="4381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709102" y="5760457"/>
            <a:ext cx="226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spring_11_3_ex1_springex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31524" y="3835613"/>
            <a:ext cx="456064" cy="180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91110" y="5418190"/>
            <a:ext cx="1099435" cy="2190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6487588" y="2373923"/>
            <a:ext cx="2067327" cy="1461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3508131" y="5418191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480166" y="2492857"/>
            <a:ext cx="2196412" cy="2944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99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51" y="1891334"/>
            <a:ext cx="983138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09683" y="771277"/>
            <a:ext cx="4253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/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오면</a:t>
            </a:r>
            <a:endParaRPr lang="en-US" altLang="ko-KR" dirty="0" smtClean="0"/>
          </a:p>
          <a:p>
            <a:r>
              <a:rPr lang="en-US" altLang="ko-KR" dirty="0" smtClean="0"/>
              <a:t>2. name</a:t>
            </a:r>
            <a:r>
              <a:rPr lang="ko-KR" altLang="en-US" dirty="0"/>
              <a:t>값이 </a:t>
            </a:r>
            <a:r>
              <a:rPr lang="ko-KR" altLang="en-US" dirty="0" smtClean="0"/>
              <a:t>일치하는 </a:t>
            </a:r>
            <a:r>
              <a:rPr lang="en-US" altLang="ko-KR" dirty="0" err="1" smtClean="0"/>
              <a:t>dispatchServlet</a:t>
            </a:r>
            <a:r>
              <a:rPr lang="ko-KR" altLang="en-US" dirty="0" smtClean="0"/>
              <a:t>로 보냄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그러면 알아서 </a:t>
            </a:r>
            <a:r>
              <a:rPr lang="en-US" altLang="ko-KR" dirty="0" err="1" smtClean="0"/>
              <a:t>dispatchservlet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Controller</a:t>
            </a:r>
            <a:r>
              <a:rPr lang="ko-KR" altLang="en-US" dirty="0" smtClean="0"/>
              <a:t>로 보낸다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39579" y="1162216"/>
            <a:ext cx="3051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/</a:t>
            </a:r>
            <a:r>
              <a:rPr lang="en-US" altLang="ko-KR" dirty="0" err="1" smtClean="0"/>
              <a:t>webapp</a:t>
            </a:r>
            <a:r>
              <a:rPr lang="en-US" altLang="ko-KR" dirty="0" smtClean="0"/>
              <a:t>/WEB-INF/web.xml</a:t>
            </a:r>
          </a:p>
          <a:p>
            <a:r>
              <a:rPr lang="en-US" altLang="ko-KR" dirty="0" err="1" smtClean="0"/>
              <a:t>appServlet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일치시킨다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Url</a:t>
            </a:r>
            <a:r>
              <a:rPr lang="ko-KR" altLang="en-US" dirty="0" smtClean="0"/>
              <a:t>을 적어준다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75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84" y="1001864"/>
            <a:ext cx="11588032" cy="491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937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" y="560570"/>
            <a:ext cx="11206577" cy="461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663" y="5971430"/>
            <a:ext cx="455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@controller</a:t>
            </a:r>
            <a:r>
              <a:rPr lang="ko-KR" altLang="en-US" dirty="0" smtClean="0"/>
              <a:t>를 만나면  컨트롤러로 인식함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45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394</Words>
  <Application>Microsoft Office PowerPoint</Application>
  <PresentationFormat>사용자 지정</PresentationFormat>
  <Paragraphs>106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woo lee</cp:lastModifiedBy>
  <cp:revision>707</cp:revision>
  <dcterms:created xsi:type="dcterms:W3CDTF">2014-12-01T08:37:15Z</dcterms:created>
  <dcterms:modified xsi:type="dcterms:W3CDTF">2019-12-18T01:38:20Z</dcterms:modified>
</cp:coreProperties>
</file>